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embeddedFontLst>
    <p:embeddedFont>
      <p:font typeface="Amatic SC"/>
      <p:regular r:id="rId12"/>
      <p:bold r:id="rId13"/>
    </p:embeddedFont>
    <p:embeddedFont>
      <p:font typeface="Source Code Pr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E2C4D37A-B78C-4056-9CF1-DB9083BFB540}">
  <a:tblStyle styleId="{E2C4D37A-B78C-4056-9CF1-DB9083BFB54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AmaticSC-bold.fntdata"/><Relationship Id="rId12" Type="http://schemas.openxmlformats.org/officeDocument/2006/relationships/font" Target="fonts/AmaticSC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SourceCodePro-bold.fntdata"/><Relationship Id="rId14" Type="http://schemas.openxmlformats.org/officeDocument/2006/relationships/font" Target="fonts/SourceCodePro-regular.fntdata"/><Relationship Id="rId17" Type="http://schemas.openxmlformats.org/officeDocument/2006/relationships/font" Target="fonts/SourceCodePro-boldItalic.fntdata"/><Relationship Id="rId16" Type="http://schemas.openxmlformats.org/officeDocument/2006/relationships/font" Target="fonts/SourceCodePr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70c18eb058_2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70c18eb058_2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576c895fb_3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7576c895fb_3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e37533c6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e37533c6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6e37533c6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6e37533c6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e37533c6f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e37533c6f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5" Type="http://schemas.openxmlformats.org/officeDocument/2006/relationships/image" Target="../media/image5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CE5CD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1031525" y="802500"/>
            <a:ext cx="63447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/>
              <a:t>Cum reacȚionez cÂnd sunt nervos?</a:t>
            </a:r>
            <a:endParaRPr sz="720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3200" y="4403475"/>
            <a:ext cx="1089000" cy="61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4572000" y="942575"/>
            <a:ext cx="42681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Țestoasa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5026575" y="1931650"/>
            <a:ext cx="3528300" cy="17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Când țestoasa este nervoasă se ascunde sub carapace, nu spune nimic și nu face nimic și ține în ea toată supărarea.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4269300" y="2223375"/>
            <a:ext cx="73200" cy="5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0525" y="680525"/>
            <a:ext cx="2970450" cy="364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00" y="4403475"/>
            <a:ext cx="1089000" cy="61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4572000" y="942575"/>
            <a:ext cx="42681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LEUL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5026575" y="1931650"/>
            <a:ext cx="3528300" cy="17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Când leul devine nervos, îi atacă pe ceilalți, urlă și se lasă cu răni.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4269300" y="2223375"/>
            <a:ext cx="73200" cy="5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3125" y="660488"/>
            <a:ext cx="2365325" cy="353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00" y="4403475"/>
            <a:ext cx="1089000" cy="61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4572000" y="445500"/>
            <a:ext cx="42681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BUFNIȚA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4342500" y="1427375"/>
            <a:ext cx="4179900" cy="324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Când b</a:t>
            </a:r>
            <a:r>
              <a:rPr lang="en-GB"/>
              <a:t>ufnița se enervează, se îndepărtează puțin de situație schimbând locul pe o altă ramură de copac, </a:t>
            </a:r>
            <a:r>
              <a:rPr lang="en-GB"/>
              <a:t>analizează situația</a:t>
            </a:r>
            <a:r>
              <a:rPr lang="en-GB"/>
              <a:t> și se  gândește la posibile soluții. Iar când s-a liniștit și relaxat, revine să vorbească și să încerce să rezolve lucrurile.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 txBox="1"/>
          <p:nvPr/>
        </p:nvSpPr>
        <p:spPr>
          <a:xfrm>
            <a:off x="4269300" y="2223375"/>
            <a:ext cx="73200" cy="5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4925" y="983875"/>
            <a:ext cx="2898800" cy="31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3200" y="4403475"/>
            <a:ext cx="1089000" cy="61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8700"/>
            <a:ext cx="4084774" cy="5637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4269300" y="2223375"/>
            <a:ext cx="73200" cy="5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graphicFrame>
        <p:nvGraphicFramePr>
          <p:cNvPr id="91" name="Google Shape;91;p17"/>
          <p:cNvGraphicFramePr/>
          <p:nvPr/>
        </p:nvGraphicFramePr>
        <p:xfrm>
          <a:off x="541850" y="1616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{E2C4D37A-B78C-4056-9CF1-DB9083BFB540}</a:tableStyleId>
              </a:tblPr>
              <a:tblGrid>
                <a:gridCol w="1143175"/>
                <a:gridCol w="1143175"/>
                <a:gridCol w="1143175"/>
                <a:gridCol w="1143175"/>
                <a:gridCol w="1143175"/>
                <a:gridCol w="1143175"/>
                <a:gridCol w="1143175"/>
              </a:tblGrid>
              <a:tr h="1299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Când sunt furios sunt… (țestoasă, leu sau bufniță)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Ce gândesc?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Cum simt?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Ce fac?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Ce câștig?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Este bine pentru mine?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>
                          <a:solidFill>
                            <a:schemeClr val="dk2"/>
                          </a:solidFill>
                          <a:latin typeface="Source Code Pro"/>
                          <a:ea typeface="Source Code Pro"/>
                          <a:cs typeface="Source Code Pro"/>
                          <a:sym typeface="Source Code Pro"/>
                        </a:rPr>
                        <a:t>Ce altceva aș putea să fac?</a:t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</a:tr>
              <a:tr h="39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</a:tr>
              <a:tr h="39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</a:tr>
              <a:tr h="39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</a:tr>
              <a:tr h="390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2"/>
                        </a:solidFill>
                        <a:latin typeface="Source Code Pro"/>
                        <a:ea typeface="Source Code Pro"/>
                        <a:cs typeface="Source Code Pro"/>
                        <a:sym typeface="Source Code Pro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9600" y="4692825"/>
            <a:ext cx="2384396" cy="3620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467450" y="751125"/>
            <a:ext cx="79455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200">
                <a:solidFill>
                  <a:srgbClr val="212121"/>
                </a:solidFill>
                <a:latin typeface="Amatic SC"/>
                <a:ea typeface="Amatic SC"/>
                <a:cs typeface="Amatic SC"/>
                <a:sym typeface="Amatic SC"/>
              </a:rPr>
              <a:t>Starile mele de furie                     </a:t>
            </a:r>
            <a:r>
              <a:rPr b="1" lang="en-GB" sz="2300">
                <a:solidFill>
                  <a:srgbClr val="212121"/>
                </a:solidFill>
                <a:latin typeface="Amatic SC"/>
                <a:ea typeface="Amatic SC"/>
                <a:cs typeface="Amatic SC"/>
                <a:sym typeface="Amatic SC"/>
              </a:rPr>
              <a:t>.</a:t>
            </a:r>
            <a:r>
              <a:rPr b="1" lang="en-GB" sz="4200">
                <a:solidFill>
                  <a:srgbClr val="212121"/>
                </a:solidFill>
                <a:latin typeface="Amatic SC"/>
                <a:ea typeface="Amatic SC"/>
                <a:cs typeface="Amatic SC"/>
                <a:sym typeface="Amatic SC"/>
              </a:rPr>
              <a:t>     </a:t>
            </a:r>
            <a:endParaRPr b="1" sz="4200">
              <a:solidFill>
                <a:srgbClr val="21212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200">
              <a:solidFill>
                <a:srgbClr val="21212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30750" y="242950"/>
            <a:ext cx="904013" cy="1309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34766" y="242971"/>
            <a:ext cx="742463" cy="1309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377242" y="242963"/>
            <a:ext cx="1013783" cy="1309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